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1" r:id="rId3"/>
    <p:sldId id="297" r:id="rId4"/>
    <p:sldId id="306" r:id="rId5"/>
    <p:sldId id="304" r:id="rId6"/>
    <p:sldId id="310" r:id="rId7"/>
    <p:sldId id="260" r:id="rId8"/>
    <p:sldId id="307" r:id="rId9"/>
    <p:sldId id="266" r:id="rId10"/>
    <p:sldId id="309" r:id="rId11"/>
    <p:sldId id="300" r:id="rId12"/>
    <p:sldId id="258" r:id="rId13"/>
    <p:sldId id="301" r:id="rId14"/>
    <p:sldId id="308" r:id="rId15"/>
    <p:sldId id="279" r:id="rId16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7F2"/>
    <a:srgbClr val="F6F3EB"/>
    <a:srgbClr val="FAF9F4"/>
    <a:srgbClr val="F6F0EA"/>
    <a:srgbClr val="EFEEEA"/>
    <a:srgbClr val="F2F1EC"/>
    <a:srgbClr val="F3F2F7"/>
    <a:srgbClr val="F7F4EE"/>
    <a:srgbClr val="F4F3EF"/>
    <a:srgbClr val="F6F1E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f3e140a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bf3e140a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3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7.jpe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595437" y="1430728"/>
            <a:ext cx="900112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企業 </a:t>
            </a:r>
            <a:r>
              <a:rPr lang="en-US" sz="4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zh-TW" altLang="en-US" sz="4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應用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1809750" y="3000269"/>
            <a:ext cx="85725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B7280"/>
                </a:solidFill>
                <a:latin typeface="Noto Sans TC"/>
                <a:ea typeface="Noto Sans TC"/>
                <a:cs typeface="Noto Sans TC"/>
                <a:sym typeface="Noto Sans TC"/>
              </a:rPr>
              <a:t>從「隨身助理」到「自主執行者」的技術躍遷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809750" y="3556440"/>
            <a:ext cx="8572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50" b="0" i="0" u="none" strike="noStrike" cap="none" dirty="0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報告人</a:t>
            </a:r>
            <a:r>
              <a:rPr lang="en-US" altLang="zh-TW" sz="1350" b="0" i="0" u="none" strike="noStrike" cap="none" dirty="0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zh-TW" altLang="en-US" sz="1350" dirty="0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方欽賢</a:t>
            </a:r>
            <a:r>
              <a:rPr lang="en-US" sz="1350" b="0" i="0" u="none" strike="noStrike" cap="none" dirty="0">
                <a:solidFill>
                  <a:srgbClr val="9CA3AF"/>
                </a:solidFill>
                <a:latin typeface="Noto Sans TC"/>
                <a:ea typeface="Noto Sans TC"/>
                <a:cs typeface="Noto Sans TC"/>
                <a:sym typeface="Noto Sans TC"/>
              </a:rPr>
              <a:t> | 2026 年</a:t>
            </a:r>
            <a:endParaRPr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EAB8F34-6FE1-F758-89EC-8C59B7532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0" y="3579120"/>
            <a:ext cx="4433395" cy="3224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BDFE76-842A-1633-79C1-D4C2A950E88C}"/>
              </a:ext>
            </a:extLst>
          </p:cNvPr>
          <p:cNvSpPr/>
          <p:nvPr/>
        </p:nvSpPr>
        <p:spPr>
          <a:xfrm>
            <a:off x="4876800" y="-13074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Google Shape;148;p17"/>
          <p:cNvSpPr txBox="1"/>
          <p:nvPr/>
        </p:nvSpPr>
        <p:spPr>
          <a:xfrm>
            <a:off x="571500" y="571500"/>
            <a:ext cx="392049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流程自動化</a:t>
            </a:r>
            <a:r>
              <a:rPr lang="en-US" sz="3150" b="1" i="0" u="none" strike="noStrike" cap="none" dirty="0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 (AI Agent)</a:t>
            </a:r>
            <a:endParaRPr dirty="0"/>
          </a:p>
        </p:txBody>
      </p:sp>
      <p:pic>
        <p:nvPicPr>
          <p:cNvPr id="149" name="Google Shape;149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876300" y="2628900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實現資料蒐集與匯整全自動化，由 AI Agent 進行邏輯判斷處理，全面取代繁瑣的人手作業或現有 RPA 固定流程。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876300" y="4156620"/>
            <a:ext cx="3429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OpenAI, Gemini, Claude, 地端模型部署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876300" y="5135760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資料處理: n8n (自動化流)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後端: Node.js</a:t>
            </a:r>
            <a:endParaRPr/>
          </a:p>
        </p:txBody>
      </p:sp>
      <p:pic>
        <p:nvPicPr>
          <p:cNvPr id="154" name="Google Shape;154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66950"/>
            <a:ext cx="2190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904875" y="2209800"/>
            <a:ext cx="92011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56" name="Google Shape;156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794670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876300" y="3737520"/>
            <a:ext cx="138017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58" name="Google Shape;158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773810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923925" y="4716660"/>
            <a:ext cx="152019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295400"/>
            <a:ext cx="3867150" cy="539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2680096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4064793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9650" y="544949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9"/>
          <a:srcRect/>
          <a:stretch/>
        </p:blipFill>
        <p:spPr>
          <a:xfrm>
            <a:off x="581025" y="1317234"/>
            <a:ext cx="3848100" cy="53522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5124450" y="183832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需求變更快、開發工期緊；新同仁上手慢；重複性程式碼佔用大量時間；除錯與讀碼成本高；缺乏一致的 coding style 與測試覆蓋。</a:t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5124450" y="3223021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人工查文件/StackOverflow；套用既有範本與框架；人工 code review；手寫單元測試與文件；靠資深工程師口頭傳承與維護規範。</a:t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5406628" y="4245768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5124450" y="4607718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AI pair-programming（產出骨架→補齊細節）；自動產生程式碼並遵循規範；AI 協助除錯推測根因；以 repo/context 降低幻覺。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5406628" y="563046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5124450" y="599241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快速產生 API 路由與資料存取層；舊系統重構（拆模組）；PR 摘要與風險點提示；自動產生單元測試；CI 失敗原因分析與修復建議。</a:t>
            </a:r>
            <a:endParaRPr/>
          </a:p>
        </p:txBody>
      </p:sp>
      <p:pic>
        <p:nvPicPr>
          <p:cNvPr id="179" name="Google Shape;179;p20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24450" y="4283868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24450" y="5668565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762000" y="476250"/>
            <a:ext cx="114014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主題三：程式設計 AI 化</a:t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B3F77D4-8E0D-A35F-1FB5-AF3CE6E02CE6}"/>
              </a:ext>
            </a:extLst>
          </p:cNvPr>
          <p:cNvSpPr/>
          <p:nvPr/>
        </p:nvSpPr>
        <p:spPr>
          <a:xfrm>
            <a:off x="4876800" y="32295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Google Shape;116;p15"/>
          <p:cNvSpPr txBox="1"/>
          <p:nvPr/>
        </p:nvSpPr>
        <p:spPr>
          <a:xfrm>
            <a:off x="571500" y="571500"/>
            <a:ext cx="392049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程式設計</a:t>
            </a:r>
            <a:r>
              <a:rPr lang="en-US" sz="3150" b="1" i="0" u="none" strike="noStrike" cap="none" dirty="0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 AI 化</a:t>
            </a:r>
            <a:endParaRPr dirty="0"/>
          </a:p>
        </p:txBody>
      </p:sp>
      <p:pic>
        <p:nvPicPr>
          <p:cNvPr id="117" name="Google Shape;11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876300" y="2047875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建構「數位員工協助系統」，深度輔助軟體專案的規劃、架構開發與流程自動化，顯著提升開發團隊效率。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876300" y="3575595"/>
            <a:ext cx="3429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Claude 3.5 Opus, Google Gemini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76300" y="4554735"/>
            <a:ext cx="3429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核心軟體: Antigravity 框架</a:t>
            </a:r>
            <a:endParaRPr/>
          </a:p>
        </p:txBody>
      </p:sp>
      <p:pic>
        <p:nvPicPr>
          <p:cNvPr id="122" name="Google Shape;122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85925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923925" y="1628775"/>
            <a:ext cx="92011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24" name="Google Shape;12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21364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876300" y="3156495"/>
            <a:ext cx="138017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26" name="Google Shape;126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192785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/>
        </p:nvSpPr>
        <p:spPr>
          <a:xfrm>
            <a:off x="923925" y="4135635"/>
            <a:ext cx="152019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295400"/>
            <a:ext cx="3867150" cy="539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2680096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4064793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9650" y="544949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9"/>
          <a:srcRect/>
          <a:stretch/>
        </p:blipFill>
        <p:spPr>
          <a:xfrm>
            <a:off x="581025" y="1329287"/>
            <a:ext cx="3848100" cy="5328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5124450" y="183832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寫作回覆容易卡詞；寫程式時重複樣板多、跨檔案脈絡難掌握；在表單/工單中常需「語意上合理」的補全而不是單純字首匹配。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5124450" y="3223021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文字用罐頭句/範本；程式靠 snippet、IDE autocomplete（多為語法/字首）；查文件後手動貼改；由資深同仁提供模板修正。</a:t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5406628" y="4245768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5124450" y="4607718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用 LLM 做「語意補全」依上下文補整句並維持風格；程式用 inline code completion 並導入 repo/context（相關檔案與型別）提升專案一致性。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5406628" y="563046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5124450" y="599241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客服/業務回覆自動補句；工單描述/結案報告自動補全；IDE 內補齊測試樣板；長下拉選單或欄位值的「語意型」autocomplete。</a:t>
            </a:r>
            <a:endParaRPr/>
          </a:p>
        </p:txBody>
      </p:sp>
      <p:pic>
        <p:nvPicPr>
          <p:cNvPr id="209" name="Google Shape;209;p22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24450" y="4283868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24450" y="5668565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762000" y="476250"/>
            <a:ext cx="114014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主題四：語意/程式補全</a:t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C82DE3-5128-8A58-E3A6-D2835A73325D}"/>
              </a:ext>
            </a:extLst>
          </p:cNvPr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Google Shape;132;p16"/>
          <p:cNvSpPr txBox="1"/>
          <p:nvPr/>
        </p:nvSpPr>
        <p:spPr>
          <a:xfrm>
            <a:off x="571500" y="571500"/>
            <a:ext cx="392049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語意</a:t>
            </a:r>
            <a:r>
              <a:rPr lang="en-US" sz="3150" b="1" i="0" u="none" strike="noStrike" cap="none" dirty="0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 / </a:t>
            </a:r>
            <a:r>
              <a:rPr lang="en-US" sz="3150" b="1" i="0" u="none" strike="noStrike" cap="none" dirty="0" err="1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程式補全</a:t>
            </a:r>
            <a:endParaRPr dirty="0"/>
          </a:p>
        </p:txBody>
      </p:sp>
      <p:pic>
        <p:nvPicPr>
          <p:cNvPr id="133" name="Google Shape;13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876300" y="2047875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承襲專業資料庫 IDE 工具精髓，融入 AI 語意補全概念，打造 Web 版智慧 SQL 查詢平台，簡化複雜資料檢索流程。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76300" y="3575595"/>
            <a:ext cx="3429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OpenAI, Gemini, Claude, 地端模型部署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876300" y="4554735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資料前處理: Python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後端: Node.js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前端: Next.js</a:t>
            </a:r>
            <a:endParaRPr/>
          </a:p>
        </p:txBody>
      </p:sp>
      <p:pic>
        <p:nvPicPr>
          <p:cNvPr id="138" name="Google Shape;138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85925"/>
            <a:ext cx="2190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904875" y="1628775"/>
            <a:ext cx="92011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40" name="Google Shape;14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21364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876300" y="3156495"/>
            <a:ext cx="138017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42" name="Google Shape;142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192785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923925" y="4135635"/>
            <a:ext cx="152019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6"/>
          <p:cNvSpPr txBox="1"/>
          <p:nvPr/>
        </p:nvSpPr>
        <p:spPr>
          <a:xfrm>
            <a:off x="295275" y="2515683"/>
            <a:ext cx="1160145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Q &amp; A</a:t>
            </a:r>
            <a:endParaRPr/>
          </a:p>
        </p:txBody>
      </p:sp>
      <p:sp>
        <p:nvSpPr>
          <p:cNvPr id="504" name="Google Shape;504;p36"/>
          <p:cNvSpPr txBox="1"/>
          <p:nvPr/>
        </p:nvSpPr>
        <p:spPr>
          <a:xfrm>
            <a:off x="571500" y="3915858"/>
            <a:ext cx="110490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B7280"/>
                </a:solidFill>
                <a:latin typeface="Noto Sans TC"/>
                <a:ea typeface="Noto Sans TC"/>
                <a:cs typeface="Noto Sans TC"/>
                <a:sym typeface="Noto Sans TC"/>
              </a:rPr>
              <a:t>歡迎提問與交流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4E62B9-EF90-8F7D-10C0-44A066062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545"/>
            <a:ext cx="12192000" cy="6478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1500" y="1362514"/>
            <a:ext cx="3867150" cy="495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9650" y="1295400"/>
            <a:ext cx="6800850" cy="129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2732186"/>
            <a:ext cx="6800850" cy="10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3910012"/>
            <a:ext cx="6800850" cy="129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5346799"/>
            <a:ext cx="6800850" cy="10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5406628" y="1502419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</a:t>
            </a:r>
            <a:r>
              <a:rPr lang="en-US" sz="1650" b="1" i="0" u="none" strike="noStrike" cap="none" dirty="0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 (Problem Statement)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124450" y="1864369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使用者需要快速查詢特定領域知識，傳統搜尋引擎難以理解語意和上下文，需要多次搜尋才能找到精確答案。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5406628" y="2939206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5124450" y="3301156"/>
            <a:ext cx="6257925" cy="2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Google 搜尋、企業知識庫手動查找、文檔檢索系統、FAQ 列表維護。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5406628" y="4117032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124450" y="4478982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RAG (檢索增強生成)、向量資料庫語意搜尋、LLM 理解問題意圖並整合多個資料源提供答案。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5406628" y="5553819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5124450" y="5915769"/>
            <a:ext cx="6257925" cy="2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企業內部知識庫問答、技術文檔助手、客戶服務機器人、醫療診斷輔助。</a:t>
            </a:r>
            <a:endParaRPr/>
          </a:p>
        </p:txBody>
      </p:sp>
      <p:pic>
        <p:nvPicPr>
          <p:cNvPr id="114" name="Google Shape;114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24450" y="1540519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24450" y="2977306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4155132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5591919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762000" y="476250"/>
            <a:ext cx="114014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主題一：AI</a:t>
            </a:r>
            <a:r>
              <a:rPr lang="en-US" sz="3150" b="1" i="0" u="none" strike="noStrike" cap="none" dirty="0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150" b="1" i="0" u="none" strike="noStrike" cap="none" dirty="0" err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知識問答</a:t>
            </a:r>
            <a:endParaRPr dirty="0"/>
          </a:p>
        </p:txBody>
      </p:sp>
      <p:sp>
        <p:nvSpPr>
          <p:cNvPr id="119" name="Google Shape;119;p15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D448034-742B-4D8C-9880-83F2E9E9B2FA}"/>
              </a:ext>
            </a:extLst>
          </p:cNvPr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Google Shape;84;p13"/>
          <p:cNvSpPr txBox="1"/>
          <p:nvPr/>
        </p:nvSpPr>
        <p:spPr>
          <a:xfrm>
            <a:off x="571500" y="571500"/>
            <a:ext cx="392049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en-US" sz="3150" b="1" i="0" u="none" strike="noStrike" cap="none" dirty="0" err="1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知識問答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876300" y="2047875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整合公司各個資訊來源（如：系統、文件、規範</a:t>
            </a:r>
            <a:r>
              <a:rPr lang="en-US" sz="1350" b="0" i="0" u="none" strike="noStrike" cap="none" dirty="0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），</a:t>
            </a:r>
            <a:r>
              <a:rPr lang="en-US" sz="1350" b="0" i="0" u="none" strike="noStrike" cap="none" dirty="0" err="1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打造一個服務於製造工廠的「超級工程師</a:t>
            </a:r>
            <a:r>
              <a:rPr lang="en-US" sz="1350" b="0" i="0" u="none" strike="noStrike" cap="none" dirty="0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」，</a:t>
            </a:r>
            <a:r>
              <a:rPr lang="en-US" sz="1350" b="0" i="0" u="none" strike="noStrike" cap="none" dirty="0" err="1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提供即時且精準的知識回饋</a:t>
            </a:r>
            <a:r>
              <a:rPr lang="en-US" sz="1350" b="0" i="0" u="none" strike="noStrike" cap="none" dirty="0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876300" y="3575595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GPT-4o, Google Gemini, Anthropic Claude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876300" y="4829026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後端: Node.js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前端: Next.js</a:t>
            </a:r>
            <a:endParaRPr/>
          </a:p>
        </p:txBody>
      </p:sp>
      <p:pic>
        <p:nvPicPr>
          <p:cNvPr id="90" name="Google Shape;90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685925"/>
            <a:ext cx="142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828675" y="1628775"/>
            <a:ext cx="92011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 dirty="0"/>
          </a:p>
        </p:txBody>
      </p:sp>
      <p:pic>
        <p:nvPicPr>
          <p:cNvPr id="92" name="Google Shape;92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21364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876300" y="3156495"/>
            <a:ext cx="138017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94" name="Google Shape;94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467076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923925" y="4409926"/>
            <a:ext cx="152019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F282133-D031-65A2-0F2C-7F28D9E7B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892" y="58581"/>
            <a:ext cx="7215016" cy="39785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1500" y="1307466"/>
            <a:ext cx="3867150" cy="511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2680096"/>
            <a:ext cx="6800850" cy="98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3805832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5190529"/>
            <a:ext cx="6800850" cy="124182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5124450" y="183832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會議多、資訊密度高；會後整理紀錄耗時且易漏；決議與責任歸屬不清造成後續追蹤失效。</a:t>
            </a:r>
            <a:endParaRPr/>
          </a:p>
        </p:txBody>
      </p:sp>
      <p:sp>
        <p:nvSpPr>
          <p:cNvPr id="263" name="Google Shape;263;p26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264" name="Google Shape;264;p26"/>
          <p:cNvSpPr txBox="1"/>
          <p:nvPr/>
        </p:nvSpPr>
        <p:spPr>
          <a:xfrm>
            <a:off x="5124450" y="3223021"/>
            <a:ext cx="6257925" cy="2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人工做會議紀錄、會後回想整理、用共筆但品質不一。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5406628" y="3986807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5124450" y="4348757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自動產出重點摘要、決議、action items、問題清單；可支援在會中即時問答（例如：「剛剛決定什麼？」）。</a:t>
            </a:r>
            <a:endParaRPr/>
          </a:p>
        </p:txBody>
      </p:sp>
      <p:sp>
        <p:nvSpPr>
          <p:cNvPr id="267" name="Google Shape;267;p26"/>
          <p:cNvSpPr txBox="1"/>
          <p:nvPr/>
        </p:nvSpPr>
        <p:spPr>
          <a:xfrm>
            <a:off x="5406628" y="5371504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5124450" y="5733454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例行週會、專案會議、跨部門協調會的紀錄與追蹤；會後自動寄出摘要與待辦分派任務。</a:t>
            </a:r>
            <a:endParaRPr/>
          </a:p>
        </p:txBody>
      </p:sp>
      <p:pic>
        <p:nvPicPr>
          <p:cNvPr id="269" name="Google Shape;269;p2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4024907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5409604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/>
        </p:nvSpPr>
        <p:spPr>
          <a:xfrm>
            <a:off x="762000" y="47625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主題六：會議助理（逐字稿</a:t>
            </a:r>
            <a:r>
              <a:rPr lang="en-US" sz="3150" b="1" dirty="0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3150" b="1" i="0" u="none" strike="noStrike" cap="none" dirty="0" err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摘要</a:t>
            </a:r>
            <a:r>
              <a:rPr lang="en-US" sz="3150" b="1" i="0" u="none" strike="noStrike" cap="none" dirty="0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3150" b="1" i="0" u="none" strike="noStrike" cap="none" dirty="0" err="1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待辦</a:t>
            </a:r>
            <a:r>
              <a:rPr lang="en-US" sz="3150" b="1" i="0" u="none" strike="noStrike" cap="none" dirty="0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）</a:t>
            </a:r>
            <a:endParaRPr dirty="0"/>
          </a:p>
        </p:txBody>
      </p:sp>
      <p:sp>
        <p:nvSpPr>
          <p:cNvPr id="274" name="Google Shape;274;p26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3B02A0-AE83-95E6-1618-C393FE88D118}"/>
              </a:ext>
            </a:extLst>
          </p:cNvPr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Google Shape;164;p18"/>
          <p:cNvSpPr txBox="1"/>
          <p:nvPr/>
        </p:nvSpPr>
        <p:spPr>
          <a:xfrm>
            <a:off x="571500" y="571500"/>
            <a:ext cx="39204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會議助理</a:t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898258" y="0"/>
            <a:ext cx="72722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876300" y="1981200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自動化記錄會議內容，產出精確逐字稿、核心摘要與待辦清單，優化企業溝通資產管理效率。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876300" y="3489870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GPT-4o, Google Gemini, Anthropic Claude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876300" y="4724251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後端: Node.js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前端: Next.js</a:t>
            </a:r>
            <a:endParaRPr/>
          </a:p>
        </p:txBody>
      </p:sp>
      <p:pic>
        <p:nvPicPr>
          <p:cNvPr id="170" name="Google Shape;170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28775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834032" y="1581150"/>
            <a:ext cx="92011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72" name="Google Shape;172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137445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834032" y="3089820"/>
            <a:ext cx="1380172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74" name="Google Shape;17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371826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834032" y="4324201"/>
            <a:ext cx="1522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572" y="1295400"/>
            <a:ext cx="3559005" cy="539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2680096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4064793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9650" y="5449490"/>
            <a:ext cx="6800850" cy="124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5124450" y="183832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 dirty="0" err="1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異常發生時訊號分散（log</a:t>
            </a:r>
            <a:r>
              <a:rPr lang="en-US" sz="1275" b="0" i="0" u="none" strike="noStrike" cap="none" dirty="0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/metrics 等），</a:t>
            </a:r>
            <a:r>
              <a:rPr lang="en-US" sz="1275" b="0" i="0" u="none" strike="noStrike" cap="none" dirty="0" err="1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告警噪音大；人工查偵耗時易漏，常停留在「處理症狀」而非根因；跨系統時序重建困難，致</a:t>
            </a:r>
            <a:r>
              <a:rPr lang="en-US" sz="1275" b="0" i="0" u="none" strike="noStrike" cap="none" dirty="0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 MTTR </a:t>
            </a:r>
            <a:r>
              <a:rPr lang="en-US" sz="1275" b="0" i="0" u="none" strike="noStrike" cap="none" dirty="0" err="1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拉長</a:t>
            </a:r>
            <a:r>
              <a:rPr lang="en-US" sz="1275" b="0" i="0" u="none" strike="noStrike" cap="none" dirty="0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143" name="Google Shape;143;p18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5124450" y="3223021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人工看告警與報表、靠資深經驗做假設；用固定規則做事件關聯；依 SOP 逐項排除；事後開檢討會整理時序與責任歸屬。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5406628" y="4245768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5124450" y="4607718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以異常偵測先把可疑指標框出；再用事件關聯/因果推斷找出根因鏈；用 LLM 協助把散亂紀錄彙整成可追溯的「事件敘事」與查核清單。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5406628" y="563046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5124450" y="599241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AIOps/維運查偵（初步根因排序）；製造現場（良率驟降、機台停機）快速定位關鍵因子；資安初步調查與證據彙整。</a:t>
            </a:r>
            <a:endParaRPr/>
          </a:p>
        </p:txBody>
      </p:sp>
      <p:pic>
        <p:nvPicPr>
          <p:cNvPr id="149" name="Google Shape;149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4283868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24450" y="5668565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762000" y="476250"/>
            <a:ext cx="114014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主題二：問題查偵</a:t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5D02DD-7F6C-834C-A1EF-F22826E7592B}"/>
              </a:ext>
            </a:extLst>
          </p:cNvPr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571500"/>
            <a:ext cx="39204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問題查偵</a:t>
            </a:r>
            <a:endParaRPr/>
          </a:p>
        </p:txBody>
      </p:sp>
      <p:pic>
        <p:nvPicPr>
          <p:cNvPr id="101" name="Google Shape;10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876300" y="1981200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結合傳統報表統計與資料庫搜尋技術（Text-to-SQL），驅動 AI 自動比對並分析潛在異常，主動偵測可能的系統性問題。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76300" y="3489870"/>
            <a:ext cx="3429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GPT-4o, Google Gemini, Anthropic Claude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876300" y="4724251"/>
            <a:ext cx="3429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資料前處理: Python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後端: Node.js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>
                <a:solidFill>
                  <a:srgbClr val="4A55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前端: Next.js</a:t>
            </a:r>
            <a:endParaRPr/>
          </a:p>
        </p:txBody>
      </p:sp>
      <p:pic>
        <p:nvPicPr>
          <p:cNvPr id="106" name="Google Shape;10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28775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834032" y="1581150"/>
            <a:ext cx="92011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需求想法</a:t>
            </a:r>
            <a:endParaRPr/>
          </a:p>
        </p:txBody>
      </p:sp>
      <p:pic>
        <p:nvPicPr>
          <p:cNvPr id="108" name="Google Shape;108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137445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834032" y="3089820"/>
            <a:ext cx="1380172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模型算力選用</a:t>
            </a:r>
            <a:endParaRPr/>
          </a:p>
        </p:txBody>
      </p:sp>
      <p:pic>
        <p:nvPicPr>
          <p:cNvPr id="110" name="Google Shape;11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371826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834032" y="4324201"/>
            <a:ext cx="1522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D3748"/>
                </a:solidFill>
                <a:latin typeface="Noto Sans TC"/>
                <a:ea typeface="Noto Sans TC"/>
                <a:cs typeface="Noto Sans TC"/>
                <a:sym typeface="Noto Sans TC"/>
              </a:rPr>
              <a:t>應用技術, 軟體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295400"/>
            <a:ext cx="3867150" cy="51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9650" y="1295400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650" y="2680096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9650" y="4064793"/>
            <a:ext cx="6800850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9650" y="5449490"/>
            <a:ext cx="6800850" cy="98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9"/>
          <a:srcRect/>
          <a:stretch/>
        </p:blipFill>
        <p:spPr>
          <a:xfrm>
            <a:off x="581025" y="1360772"/>
            <a:ext cx="3848100" cy="50062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5406628" y="147637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問題場景 (Problem Statement)</a:t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5124450" y="1838325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複雜業務流程需要人工決策和多步驟協調、流程變更適應慢、跨系統整合困難、需要 24/7 運作但人力成本高。</a:t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5406628" y="2861071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傳統方法</a:t>
            </a:r>
            <a:endParaRPr/>
          </a:p>
        </p:txBody>
      </p:sp>
      <p:sp>
        <p:nvSpPr>
          <p:cNvPr id="234" name="Google Shape;234;p24"/>
          <p:cNvSpPr txBox="1"/>
          <p:nvPr/>
        </p:nvSpPr>
        <p:spPr>
          <a:xfrm>
            <a:off x="5124450" y="3223021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人工處理多步驟流程、寫死的自動化腳本、RPA 工具錄製流程、workflow 工具固定流程。</a:t>
            </a:r>
            <a:endParaRPr/>
          </a:p>
        </p:txBody>
      </p:sp>
      <p:sp>
        <p:nvSpPr>
          <p:cNvPr id="235" name="Google Shape;235;p24"/>
          <p:cNvSpPr txBox="1"/>
          <p:nvPr/>
        </p:nvSpPr>
        <p:spPr>
          <a:xfrm>
            <a:off x="5406628" y="4245768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AI 解決方案 (AI Solution)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5124450" y="4607718"/>
            <a:ext cx="6257925" cy="51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AI Agent 自主決策執行任務、動態規劃執行路徑、多 Agent 協作、基於 ReAct (Reasoning and Acting) 模式進行推理和行動。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5406628" y="5630465"/>
            <a:ext cx="627453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2C3E50"/>
                </a:solidFill>
                <a:latin typeface="Noto Sans TC"/>
                <a:ea typeface="Noto Sans TC"/>
                <a:cs typeface="Noto Sans TC"/>
                <a:sym typeface="Noto Sans TC"/>
              </a:rPr>
              <a:t>實際應用 (Use Cases)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5124450" y="5992415"/>
            <a:ext cx="6257925" cy="2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 i="0" u="none" strike="noStrike" cap="none">
                <a:solidFill>
                  <a:srgbClr val="576574"/>
                </a:solidFill>
                <a:latin typeface="Noto Sans TC"/>
                <a:ea typeface="Noto Sans TC"/>
                <a:cs typeface="Noto Sans TC"/>
                <a:sym typeface="Noto Sans TC"/>
              </a:rPr>
              <a:t>自動化客戶服務流程、智能排程系統、製造業生產調度優化、數據管道自動化處理。</a:t>
            </a:r>
            <a:endParaRPr/>
          </a:p>
        </p:txBody>
      </p:sp>
      <p:pic>
        <p:nvPicPr>
          <p:cNvPr id="239" name="Google Shape;239;p2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24450" y="1514475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24450" y="2899171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24450" y="4283868"/>
            <a:ext cx="16787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24450" y="5668565"/>
            <a:ext cx="16787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762000" y="476250"/>
            <a:ext cx="114014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2C3E50"/>
                </a:solidFill>
                <a:latin typeface="Poppins"/>
                <a:ea typeface="Poppins"/>
                <a:cs typeface="Poppins"/>
                <a:sym typeface="Poppins"/>
              </a:rPr>
              <a:t>主題五：流程自創化 (AI Agent)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571500" y="476250"/>
            <a:ext cx="57150" cy="5334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708</Words>
  <Application>Microsoft Office PowerPoint</Application>
  <PresentationFormat>寬螢幕</PresentationFormat>
  <Paragraphs>101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8" baseType="lpstr">
      <vt:lpstr>Noto Sans TC</vt:lpstr>
      <vt:lpstr>Poppins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方欽賢</dc:creator>
  <cp:lastModifiedBy>欽賢 方</cp:lastModifiedBy>
  <cp:revision>48</cp:revision>
  <cp:lastPrinted>2025-11-24T16:27:55Z</cp:lastPrinted>
  <dcterms:modified xsi:type="dcterms:W3CDTF">2026-02-22T12:38:38Z</dcterms:modified>
</cp:coreProperties>
</file>